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75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3" r:id="rId18"/>
    <p:sldId id="266" r:id="rId19"/>
    <p:sldId id="264" r:id="rId20"/>
    <p:sldId id="267" r:id="rId21"/>
    <p:sldId id="268" r:id="rId22"/>
    <p:sldId id="269" r:id="rId23"/>
    <p:sldId id="270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6AB1-9979-4AFA-9B85-6F0AAB3398BF}" type="datetimeFigureOut">
              <a:rPr lang="en-IN" smtClean="0"/>
              <a:t>05/08/25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BEEC-FC6E-429E-95F0-1F3D35D65F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80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FBEEC-FC6E-429E-95F0-1F3D35D65F7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05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FBEEC-FC6E-429E-95F0-1F3D35D65F7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8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4388-14EB-BECB-7F93-B59099AE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BC09B-4A84-0E62-8D84-55EBB79A9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78AD-9338-8090-6DF0-B546EC9D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D9F03-9520-65CA-AA5F-770870F1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941CD-D1A9-5559-F5F5-8396AE5B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F54C-14C5-F549-AC83-243DC759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F4C17-268D-626B-CCC5-5BDAFC697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195C-99B9-6600-FB7C-A088C0AA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9A71-860F-F7F9-C019-8713DC1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CA80B-D8BC-E716-74B3-316D45E7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030A9-47EF-2852-7D86-188DC94F4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00691-5E53-1898-088F-DC7B7A5A9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EE92A-F899-74C8-FE99-0152F739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F5E7-BE44-2DAE-A07E-68C0146C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38DD0-95C5-F73C-490F-7D105994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B6D5-1488-7D15-24DA-A27DA903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C3D7-E15E-EF32-B763-66D7B6CD8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5034-3306-3ABF-F461-CE66D74A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AD0A6-F04D-3FB5-871A-F1172962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CD23-7BDB-2C62-ABD4-45292E5B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6F0D-C26D-9954-3DB1-4455DF5B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ECF5-F0C4-06F6-FD72-60B8D2415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7BF0-D0FE-8F1C-4555-2056348D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004B-8F70-D48A-7BAE-5A37783D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C42E-7030-0058-A66B-6DDEEAB3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1315-07C1-C302-CD34-51F8C85B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2027E-56E5-A76E-5183-88FBF88D6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C546A-2B58-EE7C-8C40-D4F926DF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84C7D-F9E3-7FEF-6F3F-51970FB5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76C61-1344-8859-2F95-39DABD7C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7C88C-D492-69E4-F008-06D84A50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AD14-55B3-409F-440F-94D3CD65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86F5A-4C79-325E-AE2B-695AF16A2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4FB1F-2130-0CA4-774D-D7FEF5C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9B050-36EE-A8EF-250D-AB4A94610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EAFEF-DC26-498B-F7FD-724CE8732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33908-1E78-2812-2282-9F79EC92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F0462-5F3C-E153-9721-FFEDA593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F97AA-F8D4-1F29-513A-36BF7DB3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FE3E-2DD9-B3C2-3584-23DCA890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C22DF-7662-1D0A-60F6-EAC874E5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928A4-F54C-4975-CD3E-4AF5CF36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A04B-CABC-5F79-5D96-99BF46F3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C6DFF-9204-EFB2-B212-B8CB9A93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CB5BF-809B-8AE0-986B-7A850BB0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63264-4E59-8656-8759-5526A48B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45A4-6980-9F92-D829-4FD6F3AC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68BF-BB98-1AB1-CE1C-A1C5AE897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B23C3-BD76-FE64-FD9E-10E615ACB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E2ABB-8579-6623-CFE1-70361057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882CC-0DF5-CF42-3A05-77E5FD41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A37-D12C-76B5-76E4-BA0C63B5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4E8D-096F-35F8-B578-874FA8D2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CB2ED-621C-7685-D538-0014B42A5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199E-3F48-7F7F-8C32-B8DE2E21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F6E8B-91A2-3E3F-31F5-FD435FE5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90CB9-A628-4203-8C90-883E922F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88CBB-AB58-6B79-0022-A2771AE2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BAFBB-5EA0-CC32-814B-BABA88D0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4254E-0D6F-62FE-E0F1-6D82D5318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1215-905F-C116-8994-7D782116C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36208-84E7-CC4F-9838-AA51318307B1}" type="datetimeFigureOut">
              <a:rPr lang="en-US" smtClean="0"/>
              <a:t>8/5/25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B42E-4A25-EE7C-A2D9-D9A0CF56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C461-AC03-EC72-2040-CBC9A3803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768DC-FDD6-BC4C-8C3A-1BD2ED91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30C73-BC50-40C0-F84E-D31B18B7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94152-385F-C8F4-4A3D-EC5F280D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9146" y="2455320"/>
            <a:ext cx="7933707" cy="1314347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cap="all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Asian Boxing</a:t>
            </a:r>
            <a:br>
              <a:rPr lang="en-US" sz="4400" cap="all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4400" cap="all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Extraordinary Congress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18ED7-C39C-FA3F-1F04-B9ABC5FA3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7139" y="3840703"/>
            <a:ext cx="4217720" cy="1070903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Electoral Congress </a:t>
            </a:r>
          </a:p>
          <a:p>
            <a:pPr>
              <a:lnSpc>
                <a:spcPct val="70000"/>
              </a:lnSpc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Bangkok 2025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CEE0C-E77A-B841-EF38-77CE3A8F7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1164" y="341848"/>
            <a:ext cx="12668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1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5B55B-39DD-1E08-1854-11330E50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AD2CF0-15C5-953B-3EA6-62C9295312CD}"/>
              </a:ext>
            </a:extLst>
          </p:cNvPr>
          <p:cNvSpPr/>
          <p:nvPr/>
        </p:nvSpPr>
        <p:spPr>
          <a:xfrm>
            <a:off x="1328303" y="1258784"/>
            <a:ext cx="3801835" cy="285008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0654E6-8A59-4EC6-09DA-908F4FD1DA3F}"/>
              </a:ext>
            </a:extLst>
          </p:cNvPr>
          <p:cNvSpPr txBox="1">
            <a:spLocks/>
          </p:cNvSpPr>
          <p:nvPr/>
        </p:nvSpPr>
        <p:spPr>
          <a:xfrm>
            <a:off x="1328304" y="1213463"/>
            <a:ext cx="3801836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cap="all" dirty="0">
                <a:latin typeface="Roboto" panose="02000000000000000000" pitchFamily="2" charset="0"/>
                <a:ea typeface="Roboto" panose="02000000000000000000" pitchFamily="2" charset="0"/>
              </a:rPr>
              <a:t>Introduction: Who We Are</a:t>
            </a:r>
            <a:endParaRPr lang="en-IN" sz="2000" cap="all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br>
              <a:rPr lang="en-US" sz="2000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0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9CCAE0-3F11-4749-7FAE-E32FC5F8D4A0}"/>
              </a:ext>
            </a:extLst>
          </p:cNvPr>
          <p:cNvSpPr txBox="1">
            <a:spLocks/>
          </p:cNvSpPr>
          <p:nvPr/>
        </p:nvSpPr>
        <p:spPr>
          <a:xfrm>
            <a:off x="1251114" y="1684951"/>
            <a:ext cx="9478241" cy="113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Asian Boxing is the first and only continental Confederation established under the governance of World Boxing, marking a bold step forward in the global reform of Olympic boxing. Formed in December 2024, we were created with a clear vision: to build a modern, transparent, and athlete-centered Confederation for Asia’s boxing community.</a:t>
            </a:r>
            <a:endParaRPr lang="en-US" sz="18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DF187E-03D6-72D0-687C-27DDA3D5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8516C0-3143-BD6E-25D7-1A27200C99D1}"/>
              </a:ext>
            </a:extLst>
          </p:cNvPr>
          <p:cNvSpPr/>
          <p:nvPr/>
        </p:nvSpPr>
        <p:spPr>
          <a:xfrm>
            <a:off x="1328304" y="3390550"/>
            <a:ext cx="3801834" cy="285008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EC25E-9B47-EAC6-2573-F39DC7DCA9E0}"/>
              </a:ext>
            </a:extLst>
          </p:cNvPr>
          <p:cNvSpPr txBox="1">
            <a:spLocks/>
          </p:cNvSpPr>
          <p:nvPr/>
        </p:nvSpPr>
        <p:spPr>
          <a:xfrm>
            <a:off x="1328304" y="3363043"/>
            <a:ext cx="3801836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cap="all" dirty="0">
                <a:latin typeface="Roboto" panose="02000000000000000000" pitchFamily="2" charset="0"/>
                <a:ea typeface="Roboto" panose="02000000000000000000" pitchFamily="2" charset="0"/>
              </a:rPr>
              <a:t>Since our founding:</a:t>
            </a:r>
            <a:endParaRPr lang="en-IN" sz="2000" cap="all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br>
              <a:rPr lang="en-US" sz="2000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0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54C06F-1111-EDB2-6704-D5E99E193FE7}"/>
              </a:ext>
            </a:extLst>
          </p:cNvPr>
          <p:cNvSpPr txBox="1">
            <a:spLocks/>
          </p:cNvSpPr>
          <p:nvPr/>
        </p:nvSpPr>
        <p:spPr>
          <a:xfrm>
            <a:off x="1251114" y="3816717"/>
            <a:ext cx="9478241" cy="192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World Boxing has doubled in membership, driven in large part by the momentum and credibility of our formation.</a:t>
            </a:r>
            <a:endParaRPr lang="en-IN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Asian Boxing has become the only continental body to organize official Championships under World Boxing.</a:t>
            </a:r>
            <a:endParaRPr lang="en-IN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We are now 32 member nations strong, with structured governance, a ratified constitution, and two major competitions within first eight months.</a:t>
            </a:r>
            <a:endParaRPr lang="en-US" sz="18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F582CB1-98E1-C055-FCD4-506633EA1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259" y="3876424"/>
            <a:ext cx="190500" cy="1714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8D752A-9F82-BB71-98A5-0F47979CE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259" y="4506954"/>
            <a:ext cx="190500" cy="171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D9C800B-4559-A05B-FE03-19E24084E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526" y="5124336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1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5652-C157-E5DD-4DFB-104C25E9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8EB9C-992D-3991-6C2E-EC3369F1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FFA736-DEE6-3841-F15F-E5D1D1784989}"/>
              </a:ext>
            </a:extLst>
          </p:cNvPr>
          <p:cNvSpPr/>
          <p:nvPr/>
        </p:nvSpPr>
        <p:spPr>
          <a:xfrm>
            <a:off x="2501610" y="1078101"/>
            <a:ext cx="4538107" cy="285008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1A41F6-797A-453B-9FEA-18120A259449}"/>
              </a:ext>
            </a:extLst>
          </p:cNvPr>
          <p:cNvSpPr txBox="1">
            <a:spLocks/>
          </p:cNvSpPr>
          <p:nvPr/>
        </p:nvSpPr>
        <p:spPr>
          <a:xfrm>
            <a:off x="2501611" y="1056532"/>
            <a:ext cx="5553447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cap="all" dirty="0">
                <a:latin typeface="Roboto" panose="02000000000000000000" pitchFamily="2" charset="0"/>
                <a:ea typeface="Roboto" panose="02000000000000000000" pitchFamily="2" charset="0"/>
              </a:rPr>
              <a:t>Key Achievements &amp; Milestones</a:t>
            </a:r>
            <a:endParaRPr lang="en-IN" sz="2000" b="1" cap="all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br>
              <a:rPr lang="en-US" sz="2000" b="1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000" b="1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3D03DB-6AA3-5B68-F36C-4ACB6807ADFC}"/>
              </a:ext>
            </a:extLst>
          </p:cNvPr>
          <p:cNvSpPr txBox="1">
            <a:spLocks/>
          </p:cNvSpPr>
          <p:nvPr/>
        </p:nvSpPr>
        <p:spPr>
          <a:xfrm>
            <a:off x="2424421" y="1661199"/>
            <a:ext cx="7170841" cy="456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Inaugural Championship – Amman 2025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Held April 17–30, 2025 in Jordan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17 participating countries, 300+ athletes and officials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First-ever continental Championship under World Boxing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Upcoming U19 &amp; U22 Championship – Bangkok 2025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July 30 – August 12, 2025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397 boxers, 160 coaches, 26 countries, 2 age divisions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Strategic focus on youth and Olympic pathways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Constitution Ratified &amp; Democratic Structure Established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Adopted April 26, 2025 at Virtual Congress in Amman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Constitution Commission completed full mandate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130C99-2B12-4827-9498-52F467BB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E6629AB-3FD0-9E61-4021-A6A985EEC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1731770"/>
            <a:ext cx="190500" cy="1714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E7081B-20D9-AD3D-4FA8-A163B1F43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3383894"/>
            <a:ext cx="190500" cy="171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0635818-B34D-3FFB-03D7-123152540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5065278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E3984-3256-C426-14F7-F38298F18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3CE5-EC06-D363-38B2-BEA117CB7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013FAD-D7D8-0D7C-5EC9-BB9EF5C0AB13}"/>
              </a:ext>
            </a:extLst>
          </p:cNvPr>
          <p:cNvSpPr txBox="1">
            <a:spLocks/>
          </p:cNvSpPr>
          <p:nvPr/>
        </p:nvSpPr>
        <p:spPr>
          <a:xfrm>
            <a:off x="2424421" y="831397"/>
            <a:ext cx="7500013" cy="533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32 National Federations Joined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Rapid growth from 18 to 32 countries since launch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MOU Signed with Olympic Council of Asia (OCA)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Strengthens alignment with Olympic values and development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Boxing Secured for 2025 Asian Youth Games in Bahrain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Major breakthrough for youth engagement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Active Commissions Supporting Growth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Competition Commission met twice; supports event planning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Constitution Commission concluded work and delivered final draft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Digital Tools Launched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Official website: Over 29,000 visitors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Athlete registration &amp; database system: Fully functional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B9956D-A1A4-7133-D823-5107C28CC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94E0139-1662-5D7D-C66B-46C3D71B0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888622"/>
            <a:ext cx="190500" cy="1714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8D9106F-0191-57FD-00DD-339FA5E26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1847310"/>
            <a:ext cx="190500" cy="171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573D0FF-AE78-FE77-A13F-A38F887E5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2791231"/>
            <a:ext cx="190500" cy="1714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BB175EA-0E79-8272-1D27-0993AB6D9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3755853"/>
            <a:ext cx="190500" cy="1714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93DEC9D-F4EC-B838-BAD4-7307D284C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5078695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FFCC4-9D61-F4B3-38FD-DD2B60334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8B3C65-796C-0CF7-D887-8927A369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7F662A-C67C-3113-F31F-505F61AD8727}"/>
              </a:ext>
            </a:extLst>
          </p:cNvPr>
          <p:cNvSpPr txBox="1">
            <a:spLocks/>
          </p:cNvSpPr>
          <p:nvPr/>
        </p:nvSpPr>
        <p:spPr>
          <a:xfrm>
            <a:off x="2424421" y="1383600"/>
            <a:ext cx="7500013" cy="419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Social Media Growth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10 million views, 2 million in reach since January 2025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Daily engagement across Instagram, Facebook, YouTube, TikTok and X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First to Host Continental Events Under World Boxing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Setting the standard for competitive structure and transparency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Operational Costs Covered by President Pichai </a:t>
            </a:r>
            <a:r>
              <a:rPr lang="en-US" sz="1700" b="1" dirty="0" err="1">
                <a:latin typeface="Roboto" panose="02000000000000000000" pitchFamily="2" charset="0"/>
                <a:ea typeface="Roboto" panose="02000000000000000000" pitchFamily="2" charset="0"/>
              </a:rPr>
              <a:t>Chunhavajira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100% of costs funded to date, ensuring continuity without delay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Official Registration with World Boxing Submitted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On track for full international recognition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D83313-4F12-70E0-CF18-F4DFEBBE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FF2F42D-C4FF-ED05-E517-D0F578880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1440825"/>
            <a:ext cx="190500" cy="1714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31746C-3685-8063-53D9-6553D0583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2889136"/>
            <a:ext cx="190500" cy="17145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C2820CF-6052-6C50-F341-277F2A0EA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3836103"/>
            <a:ext cx="190500" cy="1714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924D72F-92E1-BD92-BD12-C81A86D7C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833" y="4783070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3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CA1CB-FFBF-17E2-9C10-D1B0C0CB4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FF7F4-B6D0-0159-671F-1E38D46E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D77AF2-A0CE-1E27-147F-B98C87EDFA4A}"/>
              </a:ext>
            </a:extLst>
          </p:cNvPr>
          <p:cNvSpPr txBox="1">
            <a:spLocks/>
          </p:cNvSpPr>
          <p:nvPr/>
        </p:nvSpPr>
        <p:spPr>
          <a:xfrm>
            <a:off x="2424421" y="2452317"/>
            <a:ext cx="7687418" cy="195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Thailand International Boxing Training Center Partnership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In partnership with the Thailand Boxing Association, the Olympic Council of Asia (OCA), and the Sports Authority of Thailand, the upcoming Thailand International Boxing Training Center, a USD 20.5 million project spearheaded by President Pichai will serve as a regional hub for high-performance training, coaching education, and development programs for athletes and officials across Asia.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6CF284-CDBE-802A-C80B-0AF12B33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D120D59-F673-15BB-7F03-902EF2A46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7566" y="2509541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C9FC-B7F0-649A-9987-06F6DAE9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7DF01-5043-556A-0E89-7882706B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28A3D5-F96E-D568-03C8-D2350F1BAF70}"/>
              </a:ext>
            </a:extLst>
          </p:cNvPr>
          <p:cNvSpPr/>
          <p:nvPr/>
        </p:nvSpPr>
        <p:spPr>
          <a:xfrm>
            <a:off x="1037353" y="919132"/>
            <a:ext cx="4767697" cy="382419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5B5234-ADB4-7799-9A8B-6525BD615D2B}"/>
              </a:ext>
            </a:extLst>
          </p:cNvPr>
          <p:cNvSpPr txBox="1">
            <a:spLocks/>
          </p:cNvSpPr>
          <p:nvPr/>
        </p:nvSpPr>
        <p:spPr>
          <a:xfrm>
            <a:off x="1037353" y="935595"/>
            <a:ext cx="3873089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cap="all" dirty="0">
                <a:latin typeface="Roboto" panose="02000000000000000000" pitchFamily="2" charset="0"/>
                <a:ea typeface="Roboto" panose="02000000000000000000" pitchFamily="2" charset="0"/>
              </a:rPr>
              <a:t>Challenges &amp; Solutions</a:t>
            </a:r>
            <a:endParaRPr lang="en-IN" sz="2200" cap="all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br>
              <a:rPr lang="en-US" sz="2200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2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9022B1-C54B-7D94-D017-13092316F952}"/>
              </a:ext>
            </a:extLst>
          </p:cNvPr>
          <p:cNvSpPr txBox="1">
            <a:spLocks/>
          </p:cNvSpPr>
          <p:nvPr/>
        </p:nvSpPr>
        <p:spPr>
          <a:xfrm>
            <a:off x="1043296" y="1442709"/>
            <a:ext cx="10297639" cy="124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</a:rPr>
              <a:t>Shortage of Certified Officials (Amman)</a:t>
            </a:r>
            <a:endParaRPr lang="en-IN" sz="1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New regional training and certification program in development. 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   Operational Gaps at World Boxing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▪ Continued dialogue and collaboration to support federation needs</a:t>
            </a:r>
            <a:b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IN" sz="17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Scoring System Costs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03DD53-6352-07E2-03AA-CF5A99B91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EB9A2B-EDDD-CD99-CEFD-ACCB1A99C49B}"/>
              </a:ext>
            </a:extLst>
          </p:cNvPr>
          <p:cNvSpPr/>
          <p:nvPr/>
        </p:nvSpPr>
        <p:spPr>
          <a:xfrm>
            <a:off x="1037353" y="2913921"/>
            <a:ext cx="4767697" cy="382419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44675A-A94B-1B4C-473D-1CE0321107AB}"/>
              </a:ext>
            </a:extLst>
          </p:cNvPr>
          <p:cNvSpPr txBox="1">
            <a:spLocks/>
          </p:cNvSpPr>
          <p:nvPr/>
        </p:nvSpPr>
        <p:spPr>
          <a:xfrm>
            <a:off x="1037353" y="2930384"/>
            <a:ext cx="4767697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cap="all" dirty="0">
                <a:latin typeface="Roboto" panose="02000000000000000000" pitchFamily="2" charset="0"/>
                <a:ea typeface="Roboto" panose="02000000000000000000" pitchFamily="2" charset="0"/>
              </a:rPr>
              <a:t>Governance &amp; the Elections</a:t>
            </a:r>
            <a:br>
              <a:rPr lang="en-US" sz="2200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2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D879F5-C697-3A7F-D95C-0B0457478E47}"/>
              </a:ext>
            </a:extLst>
          </p:cNvPr>
          <p:cNvSpPr txBox="1">
            <a:spLocks/>
          </p:cNvSpPr>
          <p:nvPr/>
        </p:nvSpPr>
        <p:spPr>
          <a:xfrm>
            <a:off x="1043297" y="3437498"/>
            <a:ext cx="9644495" cy="249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The Election Commission was formed and has met regularly to oversee the integrity, transparency, and fairness of the electoral process.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A strong and diverse list of candidates has been published, reflecting the democratic spirit of the new Confederation.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 line with our commitment to gender equality, the candidate list meets the required gender representation criteria as defined in our Constitution.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The first full election of leadership marks a historic milestone in the establishment of a democratic and inclusive governing structure for boxing in Asia.</a:t>
            </a:r>
            <a:endParaRPr lang="en-IN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7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01F9-21FE-6491-9906-1F3392073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28DA6-B69F-1D04-DAC0-3AF7EF956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19657C-777E-3D50-5F7A-68258191F0E5}"/>
              </a:ext>
            </a:extLst>
          </p:cNvPr>
          <p:cNvSpPr/>
          <p:nvPr/>
        </p:nvSpPr>
        <p:spPr>
          <a:xfrm>
            <a:off x="1245171" y="2586855"/>
            <a:ext cx="4767697" cy="382419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01008D-4988-2C69-6E63-81E9DBE77D8A}"/>
              </a:ext>
            </a:extLst>
          </p:cNvPr>
          <p:cNvSpPr txBox="1">
            <a:spLocks/>
          </p:cNvSpPr>
          <p:nvPr/>
        </p:nvSpPr>
        <p:spPr>
          <a:xfrm>
            <a:off x="1245171" y="2603318"/>
            <a:ext cx="3873089" cy="371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cap="all" dirty="0">
                <a:latin typeface="Roboto" panose="02000000000000000000" pitchFamily="2" charset="0"/>
                <a:ea typeface="Roboto" panose="02000000000000000000" pitchFamily="2" charset="0"/>
              </a:rPr>
              <a:t>Outlook</a:t>
            </a:r>
            <a:br>
              <a:rPr lang="en-US" sz="2200" b="1" kern="100" cap="all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endParaRPr lang="en-US" sz="2200" b="1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F2E0A9-F49B-8032-2B7D-023B03E4C045}"/>
              </a:ext>
            </a:extLst>
          </p:cNvPr>
          <p:cNvSpPr txBox="1">
            <a:spLocks/>
          </p:cNvSpPr>
          <p:nvPr/>
        </p:nvSpPr>
        <p:spPr>
          <a:xfrm>
            <a:off x="1251115" y="3110433"/>
            <a:ext cx="9709810" cy="1227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</a:rPr>
              <a:t>In just eight months, Asian Boxing has laid the foundations of a credible, inclusive, and professionally governed Confederation. With major championships delivered, youth development underway, and Olympic alignment secured, we are well-positioned to lead boxing in Asia into a new era, on principle, in partnership, and with purpose</a:t>
            </a:r>
            <a:endParaRPr lang="en-US" sz="17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9D25AF-0615-9DE8-D2A3-3440D0E4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4D5E3-C7E9-FB29-B472-572776DE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4CC2D-D394-0426-41DE-542497D8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432" y="1962358"/>
            <a:ext cx="4559136" cy="1018350"/>
          </a:xfrm>
        </p:spPr>
        <p:txBody>
          <a:bodyPr>
            <a:normAutofit/>
          </a:bodyPr>
          <a:lstStyle/>
          <a:p>
            <a:pPr algn="ctr"/>
            <a:r>
              <a:rPr lang="en-US" sz="2800" b="1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Proceedings</a:t>
            </a:r>
            <a:br>
              <a:rPr lang="en-US" sz="2800" kern="10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6C5AA-1EB9-F44E-6AE8-2924C85F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53" y="2980708"/>
            <a:ext cx="9439893" cy="2698059"/>
          </a:xfrm>
        </p:spPr>
        <p:txBody>
          <a:bodyPr>
            <a:normAutofit/>
          </a:bodyPr>
          <a:lstStyle/>
          <a:p>
            <a:r>
              <a:rPr lang="en-US" sz="1800" kern="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Introduction of the Election Committee</a:t>
            </a:r>
          </a:p>
          <a:p>
            <a:endParaRPr lang="en-US" sz="1600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Olympic Council of Asia (OCA):  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Assoc. Prof. Dr.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Supitr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Samahito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OCA Executive Board Member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World Boxing: 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                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Mr.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Mke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McAtee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, Secretary General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Asian Boxing:       </a:t>
            </a:r>
            <a:r>
              <a:rPr lang="en-US" sz="1600" b="0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          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Mr. Ali </a:t>
            </a:r>
            <a:r>
              <a:rPr lang="en-US" sz="1600" b="0" i="0" u="none" strike="noStrike" dirty="0" err="1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Salameh</a:t>
            </a:r>
            <a:r>
              <a:rPr lang="en-US" sz="1600" b="0" i="0" u="none" strike="noStrike" dirty="0">
                <a:solidFill>
                  <a:srgbClr val="24242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, Secretary General </a:t>
            </a:r>
            <a:b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FD7871-41A2-53E8-5BDC-FEB283D78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15D61-7224-0DCD-2912-2A617F21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92B257-32A0-2879-81FA-927A3D6A87F3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PROCEEDING</a:t>
            </a:r>
            <a:br>
              <a:rPr lang="en-US" sz="2800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F57150-FD02-2B6A-A456-5E1DE0888F98}"/>
              </a:ext>
            </a:extLst>
          </p:cNvPr>
          <p:cNvSpPr txBox="1">
            <a:spLocks/>
          </p:cNvSpPr>
          <p:nvPr/>
        </p:nvSpPr>
        <p:spPr>
          <a:xfrm>
            <a:off x="1790253" y="3090564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Roll call (for voting eligibility)</a:t>
            </a:r>
            <a:endParaRPr lang="en-US" sz="40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0566F4-C830-838A-3502-1EFCB623B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66ADD-8EA6-117F-8F06-22DC89170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D46ADA-4052-455C-0F53-FBC76E22D1E4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PROCEEDINGS</a:t>
            </a:r>
            <a:br>
              <a:rPr lang="en-US" sz="2800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39D5F-0E88-0C26-5715-FCA9440B6611}"/>
              </a:ext>
            </a:extLst>
          </p:cNvPr>
          <p:cNvSpPr txBox="1">
            <a:spLocks/>
          </p:cNvSpPr>
          <p:nvPr/>
        </p:nvSpPr>
        <p:spPr>
          <a:xfrm>
            <a:off x="1790253" y="3090564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Roll call AGAIN</a:t>
            </a:r>
            <a:endParaRPr lang="en-US" sz="40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4E2DD68-55A4-7CE6-312F-A1D8D5A3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329C0-64D3-FD58-20C5-E8B0BA66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C17E-8F63-3BB2-BD95-89411912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235" y="4292107"/>
            <a:ext cx="7881530" cy="11171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cap="all" dirty="0">
                <a:latin typeface="Roboto Black" panose="02000000000000000000" pitchFamily="2" charset="0"/>
                <a:ea typeface="Roboto Black" panose="02000000000000000000" pitchFamily="2" charset="0"/>
              </a:rPr>
              <a:t>MR. Ali Salameh</a:t>
            </a:r>
          </a:p>
          <a:p>
            <a:pPr marL="0" indent="0" algn="ctr">
              <a:lnSpc>
                <a:spcPct val="40000"/>
              </a:lnSpc>
              <a:buNone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Interim Secretary General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59F12E-AB61-0AF1-29DC-F1902306B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5BF162-9ECC-76B5-9984-632020B6CDA6}"/>
              </a:ext>
            </a:extLst>
          </p:cNvPr>
          <p:cNvSpPr txBox="1">
            <a:spLocks/>
          </p:cNvSpPr>
          <p:nvPr/>
        </p:nvSpPr>
        <p:spPr>
          <a:xfrm>
            <a:off x="2155235" y="831396"/>
            <a:ext cx="7881530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Speaker Today 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48EE0-8520-DA7E-B677-8E2370E9F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10563" r="21068" b="46926"/>
          <a:stretch>
            <a:fillRect/>
          </a:stretch>
        </p:blipFill>
        <p:spPr>
          <a:xfrm>
            <a:off x="4857007" y="1745673"/>
            <a:ext cx="2274692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9ED76-97FA-57B3-8FF3-D26B3CEEC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1A23-E338-CF2F-3AF5-326A935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984" y="1736725"/>
            <a:ext cx="8121732" cy="585213"/>
          </a:xfrm>
        </p:spPr>
        <p:txBody>
          <a:bodyPr>
            <a:normAutofit/>
          </a:bodyPr>
          <a:lstStyle/>
          <a:p>
            <a:pPr algn="ctr"/>
            <a:r>
              <a:rPr lang="en-US" sz="2400" b="1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Election Proceedings</a:t>
            </a:r>
            <a:r>
              <a:rPr lang="en-US" sz="240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4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1BC2-04A0-FBC9-A7D1-4DCB8BF8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134" y="2690831"/>
            <a:ext cx="8121732" cy="283713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kern="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of the President</a:t>
            </a:r>
            <a:endParaRPr lang="en-US" sz="1800" kern="100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1800" kern="100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kern="1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Candidates:</a:t>
            </a:r>
          </a:p>
          <a:p>
            <a:pPr marL="0" indent="0" algn="ctr">
              <a:buNone/>
            </a:pP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Pichai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Chunhavajira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– 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Thailand Boxing Association</a:t>
            </a:r>
          </a:p>
          <a:p>
            <a:pPr marL="0" indent="0" algn="ctr">
              <a:buNone/>
            </a:pPr>
            <a:endParaRPr lang="en-US" sz="1800" kern="0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53A4DA-58AE-86ED-04BF-447052025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66D0A-61F1-176B-EF33-16A793A70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1A23-E338-CF2F-3AF5-326A935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95" y="798574"/>
            <a:ext cx="5669478" cy="1325563"/>
          </a:xfrm>
        </p:spPr>
        <p:txBody>
          <a:bodyPr>
            <a:normAutofit/>
          </a:bodyPr>
          <a:lstStyle/>
          <a:p>
            <a:r>
              <a:rPr lang="en-US" sz="2400" b="1" kern="0" cap="all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Election Proceedings</a:t>
            </a:r>
            <a:r>
              <a:rPr lang="en-US" sz="2400" cap="all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4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1BC2-04A0-FBC9-A7D1-4DCB8BF8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394" y="2259073"/>
            <a:ext cx="6239493" cy="3800353"/>
          </a:xfrm>
        </p:spPr>
        <p:txBody>
          <a:bodyPr/>
          <a:lstStyle/>
          <a:p>
            <a:pPr marL="0" indent="0">
              <a:buNone/>
            </a:pPr>
            <a:r>
              <a:rPr lang="en-US" sz="1800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of the (2) </a:t>
            </a:r>
            <a:r>
              <a:rPr lang="en-US" sz="1800" b="1" i="0" u="none" strike="noStrike" cap="all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Vice Presidents</a:t>
            </a:r>
            <a:endParaRPr lang="en-US" sz="18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Female Candidates: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Fatima Jbara Ahmed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Faqeyat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Palestine Boxing Federation</a:t>
            </a:r>
          </a:p>
          <a:p>
            <a:pPr marL="0" indent="0">
              <a:buNone/>
            </a:pPr>
            <a:endParaRPr lang="en-US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Male Candidates: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Tatsuya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Nakama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Japan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Darkhan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Kyzaibayev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Kazakhstan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Saken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Polatov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Uzbekistan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Victorico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Vargas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Association of Boxing Alliances in the Philippines</a:t>
            </a:r>
          </a:p>
          <a:p>
            <a:pPr marL="342900" indent="-342900">
              <a:buFont typeface="+mj-lt"/>
              <a:buAutoNum type="arabicPeriod"/>
            </a:pPr>
            <a:endParaRPr lang="en-US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EC2A2A-563F-3C0B-76E2-2150F66D6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5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AB87C-0608-5923-76CB-6E763586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1A23-E338-CF2F-3AF5-326A935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71" y="1030143"/>
            <a:ext cx="5687291" cy="763031"/>
          </a:xfrm>
        </p:spPr>
        <p:txBody>
          <a:bodyPr>
            <a:normAutofit/>
          </a:bodyPr>
          <a:lstStyle/>
          <a:p>
            <a:pPr algn="ctr"/>
            <a:r>
              <a:rPr lang="en-US" sz="2000" b="1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Election Proceedings</a:t>
            </a:r>
            <a:r>
              <a:rPr lang="en-US" sz="200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000" cap="all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1BC2-04A0-FBC9-A7D1-4DCB8BF8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532" y="2662248"/>
            <a:ext cx="4630387" cy="3224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Southeast: 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Fairuz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Bin Mohamed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Singapore Boxing Federation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Chaiwat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Chotima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Thailand Boxing Association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Victorico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Vargas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Association of Boxing Alliances in the Philippines</a:t>
            </a:r>
          </a:p>
          <a:p>
            <a:pPr marL="0" indent="0">
              <a:buNone/>
            </a:pPr>
            <a:r>
              <a:rPr lang="en-US" sz="1000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East: 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Tatsuya </a:t>
            </a: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Nakama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Japan Boxing Federation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Lou Kit Long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Macau Boxing Federation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Bayanmunkh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Maidar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Mongolian Boxing Federation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Bo Han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Chinese Boxing Federation</a:t>
            </a:r>
          </a:p>
          <a:p>
            <a:pPr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May Lung-Hsien Wu 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Chinese Taipei Boxing Association</a:t>
            </a:r>
          </a:p>
          <a:p>
            <a:pPr marL="0" indent="0">
              <a:buNone/>
            </a:pPr>
            <a:endParaRPr lang="en-US" sz="1000" kern="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737A6F-A2F1-569D-637B-1340B4D5AA4F}"/>
              </a:ext>
            </a:extLst>
          </p:cNvPr>
          <p:cNvSpPr txBox="1">
            <a:spLocks/>
          </p:cNvSpPr>
          <p:nvPr/>
        </p:nvSpPr>
        <p:spPr>
          <a:xfrm>
            <a:off x="6146471" y="2662247"/>
            <a:ext cx="4630387" cy="32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South: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Muhammad Khalid Mahmood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Pakistan Boxing Federation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Ajay Singh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Indian Boxing Federation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West: 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Ali Takleef Shaheed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Iraq Boxing Federation</a:t>
            </a:r>
          </a:p>
          <a:p>
            <a:pPr>
              <a:buFont typeface="+mj-lt"/>
              <a:buAutoNum type="arabicPeriod"/>
            </a:pPr>
            <a:r>
              <a:rPr lang="en-US" sz="1000" dirty="0" err="1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Seyedroohollah</a:t>
            </a: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Hosseini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Iran Boxing Federation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Arifa Darwish Musallam Bseiso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Jordan Boxing Association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Central: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Rauan </a:t>
            </a:r>
            <a:r>
              <a:rPr lang="en-US" sz="1000" dirty="0" err="1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Igenev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Kazakhstan Boxing Federation</a:t>
            </a:r>
          </a:p>
          <a:p>
            <a:pPr>
              <a:buFont typeface="+mj-lt"/>
              <a:buAutoNum type="arabicPeriod"/>
            </a:pP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Shohid </a:t>
            </a:r>
            <a:r>
              <a:rPr lang="en-US" sz="1000" dirty="0" err="1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Tillaboev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Uzbekistan Boxing Federation</a:t>
            </a:r>
          </a:p>
          <a:p>
            <a:pPr>
              <a:buFont typeface="+mj-lt"/>
              <a:buAutoNum type="arabicPeriod"/>
            </a:pPr>
            <a:r>
              <a:rPr lang="en-US" sz="1000" dirty="0" err="1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Durdymammet</a:t>
            </a: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dirty="0" err="1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Kuljayev</a:t>
            </a:r>
            <a:r>
              <a:rPr lang="en-US" sz="1000" dirty="0">
                <a:solidFill>
                  <a:srgbClr val="33333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0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Turkmenistan Boxing Federation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kern="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B3F447-5314-0EAD-8129-2F6C751A82F6}"/>
              </a:ext>
            </a:extLst>
          </p:cNvPr>
          <p:cNvSpPr txBox="1">
            <a:spLocks/>
          </p:cNvSpPr>
          <p:nvPr/>
        </p:nvSpPr>
        <p:spPr>
          <a:xfrm>
            <a:off x="3522022" y="1931915"/>
            <a:ext cx="4630387" cy="48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of Regional Members (5 Members)</a:t>
            </a:r>
            <a:endParaRPr lang="en-US" sz="1400" kern="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74565A-57E1-CD3A-6DD7-E56A518CA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95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B0253-004F-012D-9BE7-B008BD2D8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1A23-E338-CF2F-3AF5-326A935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088" y="415637"/>
            <a:ext cx="5218216" cy="926276"/>
          </a:xfrm>
        </p:spPr>
        <p:txBody>
          <a:bodyPr>
            <a:normAutofit/>
          </a:bodyPr>
          <a:lstStyle/>
          <a:p>
            <a:r>
              <a:rPr lang="en-US" sz="2000" b="1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Election Proceedings</a:t>
            </a:r>
            <a:r>
              <a:rPr lang="en-US" sz="200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sz="20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1BC2-04A0-FBC9-A7D1-4DCB8BF8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088" y="1341913"/>
            <a:ext cx="5455722" cy="510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kern="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of Independent Members (4 Members)</a:t>
            </a:r>
            <a:endParaRPr lang="en-US" sz="1600" kern="100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Tatsuya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Nakama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Japan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Rauan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Igenev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Kazakhstan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Lou Kit Long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Macau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Bayanmunkh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Maidar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Mongolian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Muhammad Khalid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Mahmood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Pakistan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Fairuz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Bin Mohamed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Singapore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Chaiwat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Chotima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Thailand Boxing Association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Shohid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Tillaboev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Uzbekistan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Bo Han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Chinese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Ali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Takleef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Shaheed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Iraq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Ajay Singh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Indian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May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Lung-Hsien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Wu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Chinese Taipei Boxing Association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Seyedroohollah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Hosseini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Iran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Arifa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Darwish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Musallam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Bseiso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Jordan Boxing Association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Durdymammet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Kuljayev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Turkmenistan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Victorico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Vargas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Association of Boxing Alliances in the Philippines</a:t>
            </a:r>
          </a:p>
          <a:p>
            <a:pPr marL="0" indent="0">
              <a:buNone/>
            </a:pPr>
            <a:endParaRPr lang="en-US" sz="1200" kern="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91372-35A5-6D56-5FEB-174D35B0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01AD2-1972-06D8-DD37-51F934FC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F1A23-E338-CF2F-3AF5-326A935F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912" y="365125"/>
            <a:ext cx="5865421" cy="1325563"/>
          </a:xfrm>
        </p:spPr>
        <p:txBody>
          <a:bodyPr>
            <a:normAutofit/>
          </a:bodyPr>
          <a:lstStyle/>
          <a:p>
            <a:r>
              <a:rPr lang="en-US" sz="2000" b="1" kern="0" cap="all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Election Proceedings</a:t>
            </a:r>
            <a:r>
              <a:rPr lang="en-US" sz="2000" cap="all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2000" cap="all" dirty="0">
              <a:solidFill>
                <a:srgbClr val="CEA54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D1BC2-04A0-FBC9-A7D1-4DCB8BF8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912" y="1825625"/>
            <a:ext cx="5117275" cy="416547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800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Election of Committees</a:t>
            </a:r>
            <a:endParaRPr lang="en-US" sz="1800" kern="100" cap="all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US" sz="12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2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Audit and Finance Committee</a:t>
            </a:r>
            <a:r>
              <a:rPr lang="en-US" sz="1200" b="1" i="0" u="none" strike="noStrike" kern="0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 ( will be directly Board Member ) 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Candidates : </a:t>
            </a:r>
          </a:p>
          <a:p>
            <a:pPr>
              <a:buFont typeface="+mj-lt"/>
              <a:buAutoNum type="arabicPeriod"/>
            </a:pPr>
            <a:endParaRPr lang="en-US" sz="12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Darkhan </a:t>
            </a: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Kyzaibayev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Kazakhstan Boxing Federation</a:t>
            </a:r>
          </a:p>
          <a:p>
            <a:pPr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Victorico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 Vargas </a:t>
            </a: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– Association of Boxing Alliances in the Philippines</a:t>
            </a:r>
          </a:p>
          <a:p>
            <a:pPr marL="0" indent="0">
              <a:buNone/>
            </a:pPr>
            <a:r>
              <a:rPr lang="en-US" sz="12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Judicial Committee : 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Candidates : </a:t>
            </a:r>
          </a:p>
          <a:p>
            <a:pPr marL="0" indent="0">
              <a:buNone/>
            </a:pPr>
            <a:r>
              <a:rPr lang="en-US" sz="1200" b="0" i="0" u="none" strike="noStrike" dirty="0">
                <a:solidFill>
                  <a:srgbClr val="33333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Lou Kit Long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Macau Boxing Federation</a:t>
            </a:r>
            <a:endParaRPr lang="en-US" sz="1200" b="1" i="0" u="none" strike="noStrike" kern="0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kern="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i="0" u="none" strike="noStrike" dirty="0">
                <a:solidFill>
                  <a:srgbClr val="CEA54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Medical and Anti-Doping Committee</a:t>
            </a:r>
            <a:endParaRPr lang="en-US" sz="1200" b="1" i="0" u="none" strike="noStrike" kern="0" dirty="0">
              <a:solidFill>
                <a:srgbClr val="CEA54B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Candidates : </a:t>
            </a:r>
          </a:p>
          <a:p>
            <a:pPr marL="0" indent="0">
              <a:buNone/>
            </a:pP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Mee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Chai </a:t>
            </a:r>
            <a:r>
              <a:rPr lang="en-US" sz="1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Inwood</a:t>
            </a:r>
            <a:r>
              <a:rPr lang="en-US" sz="1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– Thailand Boxing Association</a:t>
            </a:r>
            <a:endParaRPr lang="en-US" sz="1800" b="1" kern="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7950FC-4BD3-A9C7-D704-0E0D49CF5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5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03F53-A3CB-4A5F-672E-8C318C002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EDA524-0B45-FA39-5281-32D42B3037A0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CLOSING SESSION</a:t>
            </a:r>
            <a:br>
              <a:rPr lang="en-US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6220A2-AD34-6253-5F1E-A6DC9382A77E}"/>
              </a:ext>
            </a:extLst>
          </p:cNvPr>
          <p:cNvSpPr txBox="1">
            <a:spLocks/>
          </p:cNvSpPr>
          <p:nvPr/>
        </p:nvSpPr>
        <p:spPr>
          <a:xfrm>
            <a:off x="1790253" y="3090564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kern="0" cap="al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CLOSING REMARK</a:t>
            </a:r>
            <a:endParaRPr lang="en-US" sz="3200" kern="100" cap="all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B85E35-B2A7-F7C6-BA79-CAECD27DC67B}"/>
              </a:ext>
            </a:extLst>
          </p:cNvPr>
          <p:cNvSpPr txBox="1">
            <a:spLocks/>
          </p:cNvSpPr>
          <p:nvPr/>
        </p:nvSpPr>
        <p:spPr>
          <a:xfrm>
            <a:off x="1790252" y="4027967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ALI SALAMEH</a:t>
            </a:r>
            <a:endParaRPr lang="en-US" sz="44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C03895-DEE8-5BCD-E7A3-CB396BCCD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3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A10651-D1C1-7C6F-ED92-004CA510A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951F4F-77BB-F378-6BD1-0715FE3927B8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CLOSING SESSION</a:t>
            </a:r>
            <a:br>
              <a:rPr lang="en-US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7824B8-90DC-5892-96DB-C25704852C93}"/>
              </a:ext>
            </a:extLst>
          </p:cNvPr>
          <p:cNvSpPr txBox="1">
            <a:spLocks/>
          </p:cNvSpPr>
          <p:nvPr/>
        </p:nvSpPr>
        <p:spPr>
          <a:xfrm>
            <a:off x="1790253" y="3090564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kern="0" cap="all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CLOSING SPEECH</a:t>
            </a:r>
            <a:endParaRPr lang="en-US" sz="3200" kern="100" cap="all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4998C5-9951-EBB9-E956-CB8BA1FFEA41}"/>
              </a:ext>
            </a:extLst>
          </p:cNvPr>
          <p:cNvSpPr txBox="1">
            <a:spLocks/>
          </p:cNvSpPr>
          <p:nvPr/>
        </p:nvSpPr>
        <p:spPr>
          <a:xfrm>
            <a:off x="1790252" y="4027967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MR. PICHAI CHUNHAVAJIRA</a:t>
            </a:r>
            <a:endParaRPr lang="en-US" sz="44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A1B1AB-20DE-1D39-0E13-D6D896D8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5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86E9-E7F5-1A3C-B027-B3E988084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97EF7D-4756-2D4B-CAEB-1E4C2F5EDB5E}"/>
              </a:ext>
            </a:extLst>
          </p:cNvPr>
          <p:cNvSpPr/>
          <p:nvPr/>
        </p:nvSpPr>
        <p:spPr>
          <a:xfrm>
            <a:off x="1059132" y="3199039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4E708-1DD2-CC02-A0F5-224841D29DB6}"/>
              </a:ext>
            </a:extLst>
          </p:cNvPr>
          <p:cNvSpPr/>
          <p:nvPr/>
        </p:nvSpPr>
        <p:spPr>
          <a:xfrm>
            <a:off x="1059132" y="4124138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B1F01-F962-8C0F-5B30-8DF621DB6B43}"/>
              </a:ext>
            </a:extLst>
          </p:cNvPr>
          <p:cNvSpPr/>
          <p:nvPr/>
        </p:nvSpPr>
        <p:spPr>
          <a:xfrm>
            <a:off x="1059132" y="4745308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511E33-DF84-D394-8142-C6F16BD92582}"/>
              </a:ext>
            </a:extLst>
          </p:cNvPr>
          <p:cNvSpPr/>
          <p:nvPr/>
        </p:nvSpPr>
        <p:spPr>
          <a:xfrm>
            <a:off x="6609594" y="2259402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2385B7-5A82-950B-0094-A20F64A04C2D}"/>
              </a:ext>
            </a:extLst>
          </p:cNvPr>
          <p:cNvSpPr/>
          <p:nvPr/>
        </p:nvSpPr>
        <p:spPr>
          <a:xfrm>
            <a:off x="6609594" y="4704796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40A08-3B78-9FD7-B608-FBA34C2BAD6A}"/>
              </a:ext>
            </a:extLst>
          </p:cNvPr>
          <p:cNvSpPr/>
          <p:nvPr/>
        </p:nvSpPr>
        <p:spPr>
          <a:xfrm>
            <a:off x="1059132" y="2259403"/>
            <a:ext cx="4611846" cy="252473"/>
          </a:xfrm>
          <a:prstGeom prst="rect">
            <a:avLst/>
          </a:prstGeom>
          <a:solidFill>
            <a:srgbClr val="CEA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EA54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236AA-0356-D9C4-34B2-8219078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037" y="946283"/>
            <a:ext cx="2475016" cy="705283"/>
          </a:xfrm>
        </p:spPr>
        <p:txBody>
          <a:bodyPr/>
          <a:lstStyle/>
          <a:p>
            <a:r>
              <a:rPr lang="en-US" cap="all" dirty="0">
                <a:latin typeface="Roboto Black" panose="02000000000000000000" pitchFamily="2" charset="0"/>
                <a:ea typeface="Roboto Black" panose="02000000000000000000" pitchFamily="2" charset="0"/>
              </a:rPr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AB1C-9EF5-955B-BA3B-AC07502C7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35" y="2259403"/>
            <a:ext cx="5252343" cy="3707949"/>
          </a:xfrm>
        </p:spPr>
        <p:txBody>
          <a:bodyPr>
            <a:normAutofit/>
          </a:bodyPr>
          <a:lstStyle/>
          <a:p>
            <a:r>
              <a:rPr lang="en-US" sz="1400" b="1" dirty="0"/>
              <a:t>Asian Boxing Extraordinary Congress – Official Agenda</a:t>
            </a:r>
            <a:endParaRPr lang="en-US" sz="1400" dirty="0"/>
          </a:p>
          <a:p>
            <a:r>
              <a:rPr lang="en-US" sz="1300" dirty="0"/>
              <a:t>Date: August 2, 2025</a:t>
            </a:r>
          </a:p>
          <a:p>
            <a:r>
              <a:rPr lang="en-US" sz="1300" dirty="0"/>
              <a:t>Venue: The Grand Four Wings Hotel, Bangkok, Thailand</a:t>
            </a:r>
          </a:p>
          <a:p>
            <a:r>
              <a:rPr lang="en-US" sz="1400" b="1" dirty="0"/>
              <a:t>1. Opening Session</a:t>
            </a:r>
          </a:p>
          <a:p>
            <a:r>
              <a:rPr lang="en-US" sz="1300" dirty="0"/>
              <a:t>09:00 – 09:15: Opening Speech by Mr. </a:t>
            </a:r>
            <a:r>
              <a:rPr lang="en-US" sz="1300" dirty="0" err="1"/>
              <a:t>Pichai</a:t>
            </a:r>
            <a:r>
              <a:rPr lang="en-US" sz="1300" dirty="0"/>
              <a:t> </a:t>
            </a:r>
            <a:r>
              <a:rPr lang="en-US" sz="1300" dirty="0" err="1"/>
              <a:t>Chunhavajira</a:t>
            </a:r>
            <a:endParaRPr lang="en-US" sz="1300" dirty="0"/>
          </a:p>
          <a:p>
            <a:r>
              <a:rPr lang="en-US" sz="1300" dirty="0"/>
              <a:t>09:15 – 09:25: Welcoming Speech by the President of World Boxing</a:t>
            </a:r>
          </a:p>
          <a:p>
            <a:r>
              <a:rPr lang="en-US" sz="1400" b="1" dirty="0"/>
              <a:t>2. Administrative Matters</a:t>
            </a:r>
          </a:p>
          <a:p>
            <a:r>
              <a:rPr lang="en-US" sz="1300" dirty="0"/>
              <a:t>09:25 – 09:40: Roll Call of Delegates</a:t>
            </a:r>
          </a:p>
          <a:p>
            <a:r>
              <a:rPr lang="en-US" sz="1400" b="1" dirty="0"/>
              <a:t>3. Reports</a:t>
            </a:r>
          </a:p>
          <a:p>
            <a:r>
              <a:rPr lang="en-US" sz="1300" dirty="0"/>
              <a:t>09:40 – 10:20: Progress Report by Mr. Ali Salameh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BA9C92-8FAB-73E2-968C-CA01192B7E3F}"/>
              </a:ext>
            </a:extLst>
          </p:cNvPr>
          <p:cNvSpPr txBox="1">
            <a:spLocks/>
          </p:cNvSpPr>
          <p:nvPr/>
        </p:nvSpPr>
        <p:spPr>
          <a:xfrm>
            <a:off x="6389440" y="2259403"/>
            <a:ext cx="4909932" cy="370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4. Election Proceedings</a:t>
            </a:r>
          </a:p>
          <a:p>
            <a:r>
              <a:rPr lang="en-US" sz="1300" dirty="0"/>
              <a:t>10:20 – 10:30: Introduction of the Election Committee</a:t>
            </a:r>
          </a:p>
          <a:p>
            <a:r>
              <a:rPr lang="en-US" sz="1300" dirty="0"/>
              <a:t>10:30 – 10:40: Roll Call (for voting eligibility)</a:t>
            </a:r>
          </a:p>
          <a:p>
            <a:r>
              <a:rPr lang="en-US" sz="1300" dirty="0"/>
              <a:t>10:40 – 11:00: Election of the President</a:t>
            </a:r>
          </a:p>
          <a:p>
            <a:r>
              <a:rPr lang="en-US" sz="1300" dirty="0"/>
              <a:t>11:00 – 11:20: Election of the Vice President</a:t>
            </a:r>
          </a:p>
          <a:p>
            <a:r>
              <a:rPr lang="en-US" sz="1300" dirty="0"/>
              <a:t>11:20 – 11:50: Election of Regional Members (5 Members)</a:t>
            </a:r>
          </a:p>
          <a:p>
            <a:r>
              <a:rPr lang="en-US" sz="1300" dirty="0"/>
              <a:t>11:50 – 12:10: Election of Independent Members (4 Members)</a:t>
            </a:r>
          </a:p>
          <a:p>
            <a:r>
              <a:rPr lang="en-US" sz="1300" dirty="0"/>
              <a:t>12:10 – 12:20: Election of Committees</a:t>
            </a:r>
          </a:p>
          <a:p>
            <a:r>
              <a:rPr lang="en-US" sz="1400" b="1" dirty="0"/>
              <a:t>5. Closing Session</a:t>
            </a:r>
          </a:p>
          <a:p>
            <a:r>
              <a:rPr lang="en-US" sz="1300" dirty="0"/>
              <a:t>12:20 – 12:30: Closing Remarks</a:t>
            </a:r>
          </a:p>
          <a:p>
            <a:r>
              <a:rPr lang="en-US" sz="1300" dirty="0"/>
              <a:t>12:30 – 12:40: Closing Speech by Mr. Pichai </a:t>
            </a:r>
            <a:r>
              <a:rPr lang="en-US" sz="1300" dirty="0" err="1"/>
              <a:t>Chunhavajira</a:t>
            </a:r>
            <a:endParaRPr lang="en-US" sz="13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174512-B757-6023-7725-6F4CE1D73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32" y="2310123"/>
            <a:ext cx="190500" cy="1714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67F838F-3DDA-8483-E716-1285105D2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32" y="3240358"/>
            <a:ext cx="190500" cy="1714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344101-B0B3-7D7B-D07F-3DDAF2A8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32" y="4164650"/>
            <a:ext cx="190500" cy="1714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176F4BD-C30E-DEC5-60FD-CD2B2243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32" y="4804686"/>
            <a:ext cx="190500" cy="1714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76E9BCB-54C0-5322-1F5F-C4463E9C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4267" y="2310123"/>
            <a:ext cx="190500" cy="1714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1EFBF1B-BC2A-AB59-C882-0C050FBCC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4267" y="4745308"/>
            <a:ext cx="190500" cy="17145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4568664-2CF7-9007-2C77-B02692286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B2BE5-725D-FC01-71F7-8CBAC783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ABF97-0A77-D33F-2E18-C93EA723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715" y="887639"/>
            <a:ext cx="3593276" cy="822408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Opening Session</a:t>
            </a:r>
            <a:br>
              <a:rPr lang="en-US" sz="2800" kern="10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7F6E-88A6-B22B-A3DE-61A47039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12" y="5021699"/>
            <a:ext cx="6994376" cy="63235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Mr. </a:t>
            </a:r>
            <a:r>
              <a:rPr lang="en-US" sz="3600" kern="0" cap="all" dirty="0" err="1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Pichai</a:t>
            </a:r>
            <a:r>
              <a:rPr lang="en-US" sz="3600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kern="0" cap="all" dirty="0" err="1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Chunhavajira</a:t>
            </a:r>
            <a:endParaRPr lang="en-US" sz="3600" kern="100" cap="all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B840D9-2BB8-06AB-13E3-49E142271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1C4CF-405B-CF89-21D4-7D5AA3E79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t="1255" r="25813" b="65154"/>
          <a:stretch>
            <a:fillRect/>
          </a:stretch>
        </p:blipFill>
        <p:spPr>
          <a:xfrm>
            <a:off x="4857007" y="2416545"/>
            <a:ext cx="2274692" cy="23513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6D8601-7E5E-FE83-B64A-1347ABF019E8}"/>
              </a:ext>
            </a:extLst>
          </p:cNvPr>
          <p:cNvSpPr txBox="1">
            <a:spLocks/>
          </p:cNvSpPr>
          <p:nvPr/>
        </p:nvSpPr>
        <p:spPr>
          <a:xfrm>
            <a:off x="3940959" y="1668358"/>
            <a:ext cx="4106788" cy="4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Opening Speech by</a:t>
            </a:r>
          </a:p>
        </p:txBody>
      </p:sp>
    </p:spTree>
    <p:extLst>
      <p:ext uri="{BB962C8B-B14F-4D97-AF65-F5344CB8AC3E}">
        <p14:creationId xmlns:p14="http://schemas.microsoft.com/office/powerpoint/2010/main" val="22443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9E0E6-E335-5EDB-3E3D-5040A001B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07A1F79-E180-E5D9-D992-0AD48A13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D56455-C7DF-526F-4876-BE8CF7EE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715" y="887639"/>
            <a:ext cx="3593276" cy="822408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kern="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Opening Session</a:t>
            </a:r>
            <a:br>
              <a:rPr lang="en-US" sz="2800" kern="100" cap="all" dirty="0">
                <a:solidFill>
                  <a:srgbClr val="CEA54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510C-E883-9511-CD4C-D799A12C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12" y="5505796"/>
            <a:ext cx="6994376" cy="63235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kern="0" cap="all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Mr. BORIS VAN DER VORST</a:t>
            </a:r>
            <a:endParaRPr lang="en-US" sz="3600" kern="100" cap="all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6B6F-6FE8-F8C8-5431-403B44697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14287" r="12498" b="32971"/>
          <a:stretch>
            <a:fillRect/>
          </a:stretch>
        </p:blipFill>
        <p:spPr>
          <a:xfrm>
            <a:off x="4857007" y="2416545"/>
            <a:ext cx="2274692" cy="23513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265409-B832-1B28-BB04-916CD45794C7}"/>
              </a:ext>
            </a:extLst>
          </p:cNvPr>
          <p:cNvSpPr txBox="1">
            <a:spLocks/>
          </p:cNvSpPr>
          <p:nvPr/>
        </p:nvSpPr>
        <p:spPr>
          <a:xfrm>
            <a:off x="2288144" y="1668358"/>
            <a:ext cx="7412417" cy="4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Welcoming Speech by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EF4894-E179-7674-C3FB-ABD88368A568}"/>
              </a:ext>
            </a:extLst>
          </p:cNvPr>
          <p:cNvSpPr txBox="1">
            <a:spLocks/>
          </p:cNvSpPr>
          <p:nvPr/>
        </p:nvSpPr>
        <p:spPr>
          <a:xfrm>
            <a:off x="2288144" y="5011449"/>
            <a:ext cx="7412417" cy="4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President of World Boxing</a:t>
            </a:r>
          </a:p>
        </p:txBody>
      </p:sp>
    </p:spTree>
    <p:extLst>
      <p:ext uri="{BB962C8B-B14F-4D97-AF65-F5344CB8AC3E}">
        <p14:creationId xmlns:p14="http://schemas.microsoft.com/office/powerpoint/2010/main" val="130757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CE128-D37F-40FA-117D-3D2A7A5A4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C30A3E-4116-E34E-1EA2-6D9A437DC78E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ADMINISTRATIVE MATTERS</a:t>
            </a:r>
            <a:br>
              <a:rPr lang="en-US" sz="2800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59B516-D461-7FBB-534C-7718F38D4E42}"/>
              </a:ext>
            </a:extLst>
          </p:cNvPr>
          <p:cNvSpPr txBox="1">
            <a:spLocks/>
          </p:cNvSpPr>
          <p:nvPr/>
        </p:nvSpPr>
        <p:spPr>
          <a:xfrm>
            <a:off x="1790253" y="3090563"/>
            <a:ext cx="8611494" cy="168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ROLL CALL OF DELEGATES</a:t>
            </a:r>
            <a:endParaRPr lang="en-US" sz="40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9759EE8-B328-4DF1-2158-656AF02E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448EE0-8795-E69B-A72E-4E3E70307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84757-9C2C-274B-2A05-F721D578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61" y="765193"/>
            <a:ext cx="4650772" cy="4183529"/>
          </a:xfrm>
        </p:spPr>
        <p:txBody>
          <a:bodyPr>
            <a:noAutofit/>
          </a:bodyPr>
          <a:lstStyle/>
          <a:p>
            <a:r>
              <a:rPr lang="en-US" sz="1400" b="1" i="0" u="none" strike="noStrike" cap="all" dirty="0">
                <a:effectLst/>
                <a:latin typeface="Roboto" panose="020F0502020204030204" pitchFamily="34" charset="0"/>
              </a:rPr>
              <a:t>AFGHANISTAN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ASSOCIATION OF BOXING ALLIANCES IN THE PHILIPPINES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BHUTAN BOXING </a:t>
            </a:r>
            <a:r>
              <a:rPr lang="en-US" sz="1400" b="1" cap="all" dirty="0">
                <a:latin typeface="Roboto" panose="02000000000000000000" pitchFamily="2" charset="0"/>
              </a:rPr>
              <a:t>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BOXING ASSOCIATION OF KOREA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BOXING FEDERATION OF INDIA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CAMBODIA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CHINESE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CHINESE TAIPEI BOXING ASSOCIATION</a:t>
            </a:r>
          </a:p>
          <a:p>
            <a:r>
              <a:rPr lang="en-US" sz="1400" b="1" i="0" u="none" strike="noStrike" cap="all" dirty="0" err="1">
                <a:effectLst/>
                <a:latin typeface="Roboto" panose="02000000000000000000" pitchFamily="2" charset="0"/>
              </a:rPr>
              <a:t>FÉDÉRATION</a:t>
            </a: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 </a:t>
            </a:r>
            <a:r>
              <a:rPr lang="en-US" sz="1400" b="1" i="0" u="none" strike="noStrike" cap="all" dirty="0" err="1">
                <a:effectLst/>
                <a:latin typeface="Roboto" panose="02000000000000000000" pitchFamily="2" charset="0"/>
              </a:rPr>
              <a:t>LIBANAISE</a:t>
            </a: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 DE BOXE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INDONESIAN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IRAN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IRAQI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JAPAN BOXING FEDERATION</a:t>
            </a:r>
          </a:p>
          <a:p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JORDAN AMATEUR BOXING ASSOCIATION</a:t>
            </a:r>
          </a:p>
          <a:p>
            <a:pPr marL="230400"/>
            <a:r>
              <a:rPr lang="en-US" sz="1400" b="1" cap="all" dirty="0">
                <a:latin typeface="Roboto" panose="02000000000000000000" pitchFamily="2" charset="0"/>
              </a:rPr>
              <a:t> KAZAKHSTAN BOXING FEDERATION</a:t>
            </a:r>
          </a:p>
          <a:p>
            <a:pPr marL="230400"/>
            <a:r>
              <a:rPr lang="en-US" sz="1400" b="1" cap="all" dirty="0">
                <a:latin typeface="Roboto" panose="02000000000000000000" pitchFamily="2" charset="0"/>
              </a:rPr>
              <a:t>LAO BOXING FEDERATION</a:t>
            </a:r>
          </a:p>
          <a:p>
            <a:endParaRPr lang="en-US" sz="1400" b="1" i="0" u="none" strike="noStrike" cap="all" dirty="0">
              <a:effectLst/>
              <a:latin typeface="Roboto" panose="02000000000000000000" pitchFamily="2" charset="0"/>
            </a:endParaRP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9ED7B-F7BF-94DD-00D7-97C882809184}"/>
              </a:ext>
            </a:extLst>
          </p:cNvPr>
          <p:cNvSpPr txBox="1"/>
          <p:nvPr/>
        </p:nvSpPr>
        <p:spPr>
          <a:xfrm>
            <a:off x="5643133" y="765193"/>
            <a:ext cx="5531548" cy="627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MACAO BOXING GENERAL ASSOCIATION (ASSOCIAÇÃO GERAL DE BOXE DE MACAU)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MALAYSIA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MONGOLIAN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MYANMAR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NATIONAL BOXING FEDERATION OF THE KYRGZ REPUBLIC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NEPAL BOXING ASSOCIATION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PAKISTAN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PALESTINE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SAUDI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SINGAPORE BOXING ASSOCIATION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SYRIAN ARAB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THAILAND BOXING ASSOCIATION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THE BOXING FEDERATION OF TURKMENISTAN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THE BOXING ASSOCIATION OF HONG KONG, CHINA LIMITED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UAE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b="1" i="0" u="none" strike="noStrike" cap="all" dirty="0">
                <a:effectLst/>
                <a:latin typeface="Roboto" panose="02000000000000000000" pitchFamily="2" charset="0"/>
              </a:rPr>
              <a:t>UZBEKISTAN BOXING FEDERATION</a:t>
            </a: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 i="0" u="none" strike="noStrike" cap="all" dirty="0">
              <a:effectLst/>
              <a:latin typeface="Roboto" panose="02000000000000000000" pitchFamily="2" charset="0"/>
            </a:endParaRPr>
          </a:p>
          <a:p>
            <a:pPr marL="230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 i="0" u="none" strike="noStrike" cap="all" dirty="0">
              <a:effectLst/>
              <a:latin typeface="Roboto" panose="02000000000000000000" pitchFamily="2" charset="0"/>
            </a:endParaRPr>
          </a:p>
          <a:p>
            <a:pPr marL="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8C5D0B-AFDD-7A45-F642-1CBACE093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7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0FE40-9980-BCEE-6509-C6195CB8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85BA24-4E92-B879-B768-058E77E7FCEF}"/>
              </a:ext>
            </a:extLst>
          </p:cNvPr>
          <p:cNvSpPr txBox="1">
            <a:spLocks/>
          </p:cNvSpPr>
          <p:nvPr/>
        </p:nvSpPr>
        <p:spPr>
          <a:xfrm>
            <a:off x="3258044" y="1979421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PROGRESS REPORT BY</a:t>
            </a:r>
            <a:br>
              <a:rPr lang="en-US" sz="2800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B9DDB2-A67C-2102-5AD0-C74AE54A78A8}"/>
              </a:ext>
            </a:extLst>
          </p:cNvPr>
          <p:cNvSpPr txBox="1">
            <a:spLocks/>
          </p:cNvSpPr>
          <p:nvPr/>
        </p:nvSpPr>
        <p:spPr>
          <a:xfrm>
            <a:off x="1790253" y="3090564"/>
            <a:ext cx="8611494" cy="8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kern="0" cap="all" dirty="0"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MR. ALI SALAMEH</a:t>
            </a:r>
            <a:endParaRPr lang="en-US" sz="4000" kern="100" cap="all" dirty="0"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3C91D-1FFA-7F30-AFDD-B4978E5BAD39}"/>
              </a:ext>
            </a:extLst>
          </p:cNvPr>
          <p:cNvSpPr txBox="1">
            <a:spLocks/>
          </p:cNvSpPr>
          <p:nvPr/>
        </p:nvSpPr>
        <p:spPr>
          <a:xfrm>
            <a:off x="3258044" y="4355503"/>
            <a:ext cx="5675911" cy="8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REPORT</a:t>
            </a:r>
            <a:br>
              <a:rPr lang="en-US" sz="2800" kern="1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</a:br>
            <a:endParaRPr lang="en-US" sz="2800" cap="all" dirty="0">
              <a:solidFill>
                <a:srgbClr val="CEA54B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36D113D-5D8A-CE22-28A6-93CB71CD2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941" y="278946"/>
            <a:ext cx="1200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3C240-0321-C4B9-95F8-3BEB6DE5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062E2F-0CDB-0889-8CC8-44000821A3A7}"/>
              </a:ext>
            </a:extLst>
          </p:cNvPr>
          <p:cNvSpPr txBox="1">
            <a:spLocks/>
          </p:cNvSpPr>
          <p:nvPr/>
        </p:nvSpPr>
        <p:spPr>
          <a:xfrm>
            <a:off x="1784762" y="2247502"/>
            <a:ext cx="3101933" cy="1712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cap="all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PROGRESS</a:t>
            </a:r>
            <a:br>
              <a:rPr lang="en-US" cap="all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5900" cap="all" dirty="0">
                <a:solidFill>
                  <a:srgbClr val="CEA54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REPORT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9581CCE-848A-D397-9C65-CC6BA6383FE3}"/>
              </a:ext>
            </a:extLst>
          </p:cNvPr>
          <p:cNvSpPr txBox="1">
            <a:spLocks/>
          </p:cNvSpPr>
          <p:nvPr/>
        </p:nvSpPr>
        <p:spPr>
          <a:xfrm>
            <a:off x="1784762" y="3960421"/>
            <a:ext cx="7454737" cy="2138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sz="1800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To: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Extraordinary Congress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From: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Ali Salameh, Interim Secretary-General</a:t>
            </a:r>
            <a:endParaRPr lang="en-IN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Subject: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Organizational Progress, Achievements, and Strategic Outlook</a:t>
            </a:r>
            <a:endParaRPr lang="en-IN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Date: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August 2, 2025</a:t>
            </a:r>
            <a:endParaRPr lang="en-IN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EA54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Location: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Bangkok, Thailand</a:t>
            </a:r>
            <a:endParaRPr lang="en-IN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IN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CB6638-0319-DB1A-AA59-87E25DCB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1164" y="341848"/>
            <a:ext cx="12668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1633</Words>
  <Application>Microsoft Office PowerPoint</Application>
  <PresentationFormat>Widescreen</PresentationFormat>
  <Paragraphs>243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Asian Boxing Extraordinary Congress </vt:lpstr>
      <vt:lpstr>PowerPoint Presentation</vt:lpstr>
      <vt:lpstr>Agenda </vt:lpstr>
      <vt:lpstr>Opening Session </vt:lpstr>
      <vt:lpstr>Opening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Election Proceedings </vt:lpstr>
      <vt:lpstr>PowerPoint Presentation</vt:lpstr>
      <vt:lpstr>PowerPoint Presentation</vt:lpstr>
      <vt:lpstr>Election Proceedings </vt:lpstr>
      <vt:lpstr>Election Proceedings </vt:lpstr>
      <vt:lpstr>Election Proceedings </vt:lpstr>
      <vt:lpstr>Election Proceedings </vt:lpstr>
      <vt:lpstr>Election Proceedings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Boxing Extraordinary Congress</dc:title>
  <dc:creator>ali salameh</dc:creator>
  <cp:lastModifiedBy>ali salameh</cp:lastModifiedBy>
  <cp:revision>20</cp:revision>
  <dcterms:created xsi:type="dcterms:W3CDTF">2025-07-24T05:09:24Z</dcterms:created>
  <dcterms:modified xsi:type="dcterms:W3CDTF">2025-08-05T08:07:37Z</dcterms:modified>
</cp:coreProperties>
</file>